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6" r:id="rId3"/>
    <p:sldId id="262" r:id="rId4"/>
    <p:sldId id="259" r:id="rId5"/>
    <p:sldId id="260" r:id="rId6"/>
    <p:sldId id="263" r:id="rId7"/>
    <p:sldId id="261" r:id="rId8"/>
    <p:sldId id="273" r:id="rId9"/>
    <p:sldId id="271" r:id="rId10"/>
    <p:sldId id="269" r:id="rId11"/>
    <p:sldId id="270" r:id="rId12"/>
    <p:sldId id="268" r:id="rId13"/>
    <p:sldId id="267" r:id="rId14"/>
    <p:sldId id="274" r:id="rId15"/>
    <p:sldId id="272" r:id="rId16"/>
    <p:sldId id="276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ADD9-59AA-41C4-B94D-5FF7530AABD8}" type="datetimeFigureOut">
              <a:rPr lang="pt-BR" smtClean="0"/>
              <a:t>10/03/2016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F170-1DC7-4254-BDF8-360830D742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133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ADD9-59AA-41C4-B94D-5FF7530AABD8}" type="datetimeFigureOut">
              <a:rPr lang="pt-BR" smtClean="0"/>
              <a:t>10/03/2016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F170-1DC7-4254-BDF8-360830D742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48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ADD9-59AA-41C4-B94D-5FF7530AABD8}" type="datetimeFigureOut">
              <a:rPr lang="pt-BR" smtClean="0"/>
              <a:t>10/03/2016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F170-1DC7-4254-BDF8-360830D742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89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ADD9-59AA-41C4-B94D-5FF7530AABD8}" type="datetimeFigureOut">
              <a:rPr lang="pt-BR" smtClean="0"/>
              <a:t>10/03/2016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F170-1DC7-4254-BDF8-360830D742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12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ADD9-59AA-41C4-B94D-5FF7530AABD8}" type="datetimeFigureOut">
              <a:rPr lang="pt-BR" smtClean="0"/>
              <a:t>10/03/2016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F170-1DC7-4254-BDF8-360830D742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908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ADD9-59AA-41C4-B94D-5FF7530AABD8}" type="datetimeFigureOut">
              <a:rPr lang="pt-BR" smtClean="0"/>
              <a:t>10/03/2016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F170-1DC7-4254-BDF8-360830D742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30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ADD9-59AA-41C4-B94D-5FF7530AABD8}" type="datetimeFigureOut">
              <a:rPr lang="pt-BR" smtClean="0"/>
              <a:t>10/03/2016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F170-1DC7-4254-BDF8-360830D742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024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ADD9-59AA-41C4-B94D-5FF7530AABD8}" type="datetimeFigureOut">
              <a:rPr lang="pt-BR" smtClean="0"/>
              <a:t>10/03/2016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F170-1DC7-4254-BDF8-360830D742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21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ADD9-59AA-41C4-B94D-5FF7530AABD8}" type="datetimeFigureOut">
              <a:rPr lang="pt-BR" smtClean="0"/>
              <a:t>10/03/2016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F170-1DC7-4254-BDF8-360830D742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844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ADD9-59AA-41C4-B94D-5FF7530AABD8}" type="datetimeFigureOut">
              <a:rPr lang="pt-BR" smtClean="0"/>
              <a:t>10/03/2016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F170-1DC7-4254-BDF8-360830D742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3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ADD9-59AA-41C4-B94D-5FF7530AABD8}" type="datetimeFigureOut">
              <a:rPr lang="pt-BR" smtClean="0"/>
              <a:t>10/03/2016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F170-1DC7-4254-BDF8-360830D742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59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7ADD9-59AA-41C4-B94D-5FF7530AABD8}" type="datetimeFigureOut">
              <a:rPr lang="pt-BR" smtClean="0"/>
              <a:t>10/03/2016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5F170-1DC7-4254-BDF8-360830D742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15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333" y="365126"/>
            <a:ext cx="8760177" cy="1325563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 smtClean="0"/>
              <a:t>O SACRAMENTO DA EUCARISTIA</a:t>
            </a:r>
            <a:br>
              <a:rPr lang="pt-BR" sz="3200" b="1" dirty="0" smtClean="0"/>
            </a:br>
            <a:r>
              <a:rPr lang="pt-BR" sz="3200" b="1" dirty="0" smtClean="0"/>
              <a:t>RAIZ E CENTRO DA COMUNIDADE CRISTÃ</a:t>
            </a:r>
            <a:endParaRPr lang="pt-BR" sz="3200" b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dirty="0" smtClean="0"/>
              <a:t>DIFERENTE BATISMO E CRISMA NÃO É APENAS INICIAÇÃO;</a:t>
            </a:r>
          </a:p>
          <a:p>
            <a:pPr algn="just"/>
            <a:r>
              <a:rPr lang="pt-BR" sz="2400" dirty="0" smtClean="0"/>
              <a:t>AÇÃO SACRAMENTAL A CADA DOMINGO OU OUTROS MOMENTOS;</a:t>
            </a:r>
          </a:p>
          <a:p>
            <a:pPr algn="just"/>
            <a:r>
              <a:rPr lang="pt-BR" sz="2400" dirty="0" smtClean="0"/>
              <a:t>CENTRO DA NOSSA FÉ;</a:t>
            </a:r>
          </a:p>
          <a:p>
            <a:pPr algn="just"/>
            <a:r>
              <a:rPr lang="pt-BR" sz="2400" dirty="0" smtClean="0"/>
              <a:t>REFERÊNCIA PARA NOSSO AGIR ;</a:t>
            </a:r>
          </a:p>
          <a:p>
            <a:pPr algn="just"/>
            <a:r>
              <a:rPr lang="pt-BR" sz="2400" dirty="0" smtClean="0"/>
              <a:t>É UMA HERANÇA DEIXADA POR CRISTO ``TESTAMENTO`` 1COR11,17-34;</a:t>
            </a:r>
          </a:p>
          <a:p>
            <a:pPr algn="just"/>
            <a:r>
              <a:rPr lang="pt-BR" sz="2400" dirty="0" smtClean="0"/>
              <a:t>OS EVANGELISTAS DESCREVEM A AÇÃO RITUAL E O SIGNIFICADO TEÓLOGICO COMO A COMUNIDADE COMPREENDEU.</a:t>
            </a:r>
          </a:p>
          <a:p>
            <a:pPr marL="0" indent="0">
              <a:buNone/>
            </a:pPr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6167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270932"/>
            <a:ext cx="8906933" cy="993423"/>
          </a:xfrm>
        </p:spPr>
        <p:txBody>
          <a:bodyPr>
            <a:normAutofit/>
          </a:bodyPr>
          <a:lstStyle/>
          <a:p>
            <a:r>
              <a:rPr lang="pt-BR" sz="3200" b="1" dirty="0"/>
              <a:t>FRAÇÃO DO PÃO E COMUNHÃO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546" y="1512617"/>
            <a:ext cx="8808832" cy="459084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228600" indent="-2286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200" dirty="0"/>
              <a:t>O GESTO EXIGE QUE USE O PÃO QUE POSSA SER PARTIDO E REPARTIDO. NÃO RECEBEMOS </a:t>
            </a:r>
            <a:r>
              <a:rPr lang="pt-BR" sz="2200" b="1" u="sng" dirty="0"/>
              <a:t>UM</a:t>
            </a:r>
            <a:r>
              <a:rPr lang="pt-BR" sz="2200" dirty="0"/>
              <a:t> PÃO INTEIRO, MAS UM PEDAÇO.UNIDOS FORMAMOS </a:t>
            </a:r>
            <a:r>
              <a:rPr lang="pt-BR" sz="2200" b="1" u="sng" dirty="0"/>
              <a:t>UM TODO</a:t>
            </a:r>
            <a:r>
              <a:rPr lang="pt-BR" sz="2200" dirty="0"/>
              <a:t>. COMUNIDADE</a:t>
            </a:r>
          </a:p>
          <a:p>
            <a:pPr marL="228600" indent="-2286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200" dirty="0"/>
              <a:t>O CANTO DO CORDEIRO, QUE ACOMPANHA A FRAÇÃO DO PÃO, ACENTUA A DIMENSÃO PASCAL DA EUCARISTIA.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470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600" y="293514"/>
            <a:ext cx="7772400" cy="1128889"/>
          </a:xfrm>
        </p:spPr>
        <p:txBody>
          <a:bodyPr>
            <a:normAutofit/>
          </a:bodyPr>
          <a:lstStyle/>
          <a:p>
            <a:r>
              <a:rPr lang="pt-BR" sz="3200" b="1" dirty="0"/>
              <a:t>PALAVRA E EUCARISTIA FORMAM UMA UNIDADE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" y="1614312"/>
            <a:ext cx="8757356" cy="5243688"/>
          </a:xfrm>
        </p:spPr>
        <p:txBody>
          <a:bodyPr>
            <a:normAutofit/>
          </a:bodyPr>
          <a:lstStyle/>
          <a:p>
            <a:pPr marL="228600" indent="-2286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200" dirty="0"/>
              <a:t>A FÉ SUPÕE ESCUTA DA PALAVRA</a:t>
            </a:r>
          </a:p>
          <a:p>
            <a:pPr marL="228600" indent="-2286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200" dirty="0"/>
              <a:t>LITURGIA DA PALAVRA E LITURGIA EUCARÍSTICA=A UM ÚNICO CULTO.</a:t>
            </a:r>
          </a:p>
          <a:p>
            <a:pPr marL="228600" indent="-2286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200" dirty="0"/>
              <a:t>CRISTO ESTÁ PRESENTE NA PALAVRA(MESA DA PALAVRA/MESA DA EUCARÍSTIA)</a:t>
            </a:r>
          </a:p>
          <a:p>
            <a:pPr marL="228600" indent="-2286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200" dirty="0"/>
              <a:t>AS LEITURAS BIBLICAS MOSTRAM QUE NOSSA FÉ ESTÁ ENRAIZADA NA HISTÓRIA. ENTÃO TEMOS QUE CONHECER A PESSOA DE JESUS, SUA MISSÃO E PROPOSTA DE VIDA...</a:t>
            </a:r>
          </a:p>
          <a:p>
            <a:pPr marL="228600" indent="-2286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200" dirty="0"/>
              <a:t>PRIMEIRO COMUNGAMOS A PALAVRA PARA DEPOIS COMUNGAR CRISTO NO PÃO. QUEM ORIENTA O MODO DE SER DE QUEM COMUNGA É A PALAVRA.</a:t>
            </a:r>
          </a:p>
        </p:txBody>
      </p:sp>
    </p:spTree>
    <p:extLst>
      <p:ext uri="{BB962C8B-B14F-4D97-AF65-F5344CB8AC3E}">
        <p14:creationId xmlns:p14="http://schemas.microsoft.com/office/powerpoint/2010/main" val="138209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sz="3200" b="1" dirty="0"/>
              <a:t>QUEM SE CELEBRA?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3511" y="1825625"/>
            <a:ext cx="8590845" cy="435133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pt-BR" sz="2200" b="1" u="sng" dirty="0"/>
              <a:t>QUEM CELEBRA A EUCARISTIA É A COMUNIDADE ECLESIAL, O POVO DE DEUS REUNIDO.</a:t>
            </a:r>
          </a:p>
          <a:p>
            <a:pPr algn="just">
              <a:lnSpc>
                <a:spcPct val="120000"/>
              </a:lnSpc>
            </a:pPr>
            <a:r>
              <a:rPr lang="pt-BR" sz="2200" dirty="0"/>
              <a:t>APÓS O CV II VÁRIAS MUDANÇAS OCORRERAM EM FUNÇÃO DESSA COMPREENSÃO:</a:t>
            </a:r>
          </a:p>
          <a:p>
            <a:pPr algn="just">
              <a:lnSpc>
                <a:spcPct val="120000"/>
              </a:lnSpc>
            </a:pPr>
            <a:r>
              <a:rPr lang="pt-BR" sz="2200" dirty="0"/>
              <a:t>ALTAR É AFASTADO DA PEREDE,ELIMINADO O BANCO DE OMUNHÃO. MULTIPLICAM-SE O MINISTÉRIOS LITURGICOS,LINGUA DO POVO,PÃO E VINHO E COLETAS SÃO TRAZIDOS PELO POVO.</a:t>
            </a:r>
          </a:p>
          <a:p>
            <a:pPr algn="just">
              <a:lnSpc>
                <a:spcPct val="120000"/>
              </a:lnSpc>
            </a:pPr>
            <a:r>
              <a:rPr lang="pt-BR" sz="2200" dirty="0"/>
              <a:t>A PALAVRA CHAVE É PARTICIPAÇÃO DE TODO O POVO NA LITURGIA. NÃO DEVEM ASSISTIR, MAS CELEBRAR. COMO FAZEMOS ISSO?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5182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b="1" dirty="0"/>
              <a:t>ALGUMAS PONTUAÇÕES DO CIC</a:t>
            </a:r>
            <a:br>
              <a:rPr lang="pt-BR" sz="3200" b="1" dirty="0"/>
            </a:br>
            <a:r>
              <a:rPr lang="pt-BR" sz="3200" b="1" dirty="0"/>
              <a:t>SOBRE A EUCARISTIA</a:t>
            </a:r>
            <a:br>
              <a:rPr lang="pt-BR" sz="3200" b="1" dirty="0"/>
            </a:b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790163"/>
            <a:ext cx="8116105" cy="43868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40000"/>
              </a:lnSpc>
            </a:pPr>
            <a:r>
              <a:rPr lang="pt-BR" sz="2600" dirty="0"/>
              <a:t>A EUCARÍSTIA FONTE E ÁPICE DE TODA VIDA CRISTÃ</a:t>
            </a:r>
          </a:p>
          <a:p>
            <a:pPr algn="just">
              <a:lnSpc>
                <a:spcPct val="140000"/>
              </a:lnSpc>
            </a:pPr>
            <a:r>
              <a:rPr lang="pt-BR" sz="2600" dirty="0"/>
              <a:t>NOS UNIMOS À LITURGIA DO CÉU E ANTECIPAMOS A VIDA ETERNA</a:t>
            </a:r>
          </a:p>
          <a:p>
            <a:pPr algn="just">
              <a:lnSpc>
                <a:spcPct val="140000"/>
              </a:lnSpc>
            </a:pPr>
            <a:r>
              <a:rPr lang="pt-BR" sz="2600" dirty="0"/>
              <a:t>É CHAMADO DE: AÇÃO DE GRAÇAS,CEIA DO SENHOR,FRAÇÃO DO PÃO,ASSEMBLEIA EUCARÍSTICA, MEMORIAL E PAIXÃO E RESSURREIÇÃO DO SENHOR, SANTA E DIVINA LITURGIA.</a:t>
            </a:r>
          </a:p>
          <a:p>
            <a:pPr algn="just">
              <a:lnSpc>
                <a:spcPct val="140000"/>
              </a:lnSpc>
            </a:pPr>
            <a:r>
              <a:rPr lang="pt-BR" sz="2600" dirty="0"/>
              <a:t>O CÁLICE DA BENÇÃO, A ALEGRIA FESTIVA DO VINHO.</a:t>
            </a:r>
          </a:p>
          <a:p>
            <a:pPr algn="just">
              <a:lnSpc>
                <a:spcPct val="140000"/>
              </a:lnSpc>
            </a:pPr>
            <a:r>
              <a:rPr lang="pt-BR" sz="2600" dirty="0"/>
              <a:t>O MEMORIAL É PARA JESUS NUNCA SE AFASTAR-SE DE NÓS.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5946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325563"/>
            <a:ext cx="7886700" cy="1325563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1244" y="891831"/>
            <a:ext cx="8624712" cy="435133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30000"/>
              </a:lnSpc>
            </a:pPr>
            <a:r>
              <a:rPr lang="pt-BR" sz="2600" dirty="0"/>
              <a:t>AT 2,42 PERSEVERANTES NOS ENSINAMENTOS DOS APÓSTOLOS, NA FRAÇÃO DO PÃO, COMUNHÃO FRATERNA E NAS ORAÇÕES.</a:t>
            </a:r>
          </a:p>
          <a:p>
            <a:pPr algn="just">
              <a:lnSpc>
                <a:spcPct val="130000"/>
              </a:lnSpc>
            </a:pPr>
            <a:r>
              <a:rPr lang="pt-BR" sz="2600" dirty="0"/>
              <a:t>S.JUSTIANO ESCREVE EM 155 P/EXPLICAR AO IMPERADOR PIO O QUE OS CRISTÃOS FAZEM:CIC 1345</a:t>
            </a:r>
          </a:p>
          <a:p>
            <a:pPr algn="just">
              <a:lnSpc>
                <a:spcPct val="130000"/>
              </a:lnSpc>
            </a:pPr>
            <a:r>
              <a:rPr lang="pt-BR" sz="2600" dirty="0"/>
              <a:t>A IGREJA UNIDA A CRISTO, EVOCA O PAPA SUCESSOR DE PEDRO E SINAL DE UNIDADE E O BISPO E SEMPRE O RESPONSÁVEL PELA EUCARISTIA</a:t>
            </a:r>
          </a:p>
          <a:p>
            <a:pPr algn="just">
              <a:lnSpc>
                <a:spcPct val="130000"/>
              </a:lnSpc>
            </a:pPr>
            <a:r>
              <a:rPr lang="pt-BR" sz="2600" dirty="0"/>
              <a:t> SC 55/CIC 1388 RECOMENDA COMUNGAR SEMPRE QUE POSSIVEL DO CORPO DO SENHOR DO MESMO SACRIFICIO.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6420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PROXIMA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DEMAIS SACRAMENTOS.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9389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26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628650" y="809615"/>
            <a:ext cx="7886700" cy="4351338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OS SANTOS PADRES (JUSTINO, CLEMENTE, AGOSTINHO, JERÔNIMO), NUMA ATITUDE ORANTE DO INTERIOR DA CELEBRAÇÃO. TINHAM A PREOCUPAÇÃO DE INTRODUZIR O POVO NO MISTÉRIO CELEBRADO.</a:t>
            </a:r>
          </a:p>
          <a:p>
            <a:pPr algn="just"/>
            <a:r>
              <a:rPr lang="pt-BR" sz="2400" dirty="0" smtClean="0"/>
              <a:t>NA IDADE MÉDIA ROMPEU ESTA UNIDADE-TEOLOGIA E CELEBRAÇÃO</a:t>
            </a:r>
          </a:p>
          <a:p>
            <a:pPr algn="just"/>
            <a:r>
              <a:rPr lang="pt-BR" sz="2400" dirty="0" smtClean="0"/>
              <a:t>COMEÇOU A DAR ENFÂSE A CONSAGRAÇÃO E COMUNHÃO</a:t>
            </a:r>
          </a:p>
          <a:p>
            <a:pPr algn="just"/>
            <a:r>
              <a:rPr lang="pt-BR" sz="2400" dirty="0"/>
              <a:t>HOUVE UMA FRAGMENTAÇÃO NO TODO</a:t>
            </a:r>
          </a:p>
          <a:p>
            <a:pPr marL="0" indent="0" algn="just">
              <a:buNone/>
            </a:pPr>
            <a:r>
              <a:rPr lang="pt-BR" sz="2400" dirty="0"/>
              <a:t>   INFLUENCIANDO NO MODO DE CELEBRAR E NA CATEQUESE</a:t>
            </a:r>
          </a:p>
          <a:p>
            <a:pPr algn="just"/>
            <a:r>
              <a:rPr lang="pt-BR" sz="2400" dirty="0"/>
              <a:t>CONCILIO VATICANO II TENTA RETORNAR A UNIDADE PERDIDA.</a:t>
            </a:r>
          </a:p>
          <a:p>
            <a:pPr marL="0" indent="0">
              <a:buNone/>
            </a:pPr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1217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O QUE JESUS FEZ NA ULTIMA CEIA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791758"/>
            <a:ext cx="7886700" cy="4351338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pt-BR" sz="2400" dirty="0"/>
              <a:t>NÃO SE TRATA DE RELATO JORNALÍSTICO, MAS SIM INTERPRETAÇÃO FEITA POR UMA COMUNIDADE:</a:t>
            </a:r>
          </a:p>
          <a:p>
            <a:pPr algn="just">
              <a:lnSpc>
                <a:spcPct val="110000"/>
              </a:lnSpc>
            </a:pPr>
            <a:r>
              <a:rPr lang="pt-BR" sz="2400" dirty="0" smtClean="0"/>
              <a:t>Mc 14,22-25; </a:t>
            </a:r>
            <a:r>
              <a:rPr lang="pt-BR" sz="2400" dirty="0" err="1" smtClean="0"/>
              <a:t>Mt</a:t>
            </a:r>
            <a:r>
              <a:rPr lang="pt-BR" sz="2400" dirty="0" smtClean="0"/>
              <a:t> 26,26-29; Lc22,14-20; Paulo 1Cor11,17-32.</a:t>
            </a:r>
            <a:endParaRPr lang="pt-BR" sz="2400" dirty="0"/>
          </a:p>
          <a:p>
            <a:pPr algn="just">
              <a:lnSpc>
                <a:spcPct val="110000"/>
              </a:lnSpc>
            </a:pPr>
            <a:r>
              <a:rPr lang="pt-BR" sz="2400" dirty="0"/>
              <a:t>JESUS REUNIU OS DISCIPULOS</a:t>
            </a:r>
            <a:r>
              <a:rPr lang="pt-BR" sz="2400" dirty="0" smtClean="0"/>
              <a:t>; CONVERSOU </a:t>
            </a:r>
            <a:r>
              <a:rPr lang="pt-BR" sz="2400" dirty="0"/>
              <a:t>LONGAMENTE COM ELES SOBRE O REINO DE DEUS; SEGUIU O RITUAL DA CEIA JUDAICA DA LIBERTAÇÃO DO EGITO E ANUNCIOU A FUTURA LIBERTAÇÃO.</a:t>
            </a:r>
          </a:p>
          <a:p>
            <a:pPr algn="just">
              <a:lnSpc>
                <a:spcPct val="110000"/>
              </a:lnSpc>
            </a:pPr>
            <a:r>
              <a:rPr lang="pt-BR" sz="2400" dirty="0" smtClean="0"/>
              <a:t>NOVIDADE - TOMOU </a:t>
            </a:r>
            <a:r>
              <a:rPr lang="pt-BR" sz="2400" dirty="0"/>
              <a:t>O PÃO TOMAI E COMEI. PEGOU O CÁLICE TOMAI E </a:t>
            </a:r>
            <a:r>
              <a:rPr lang="pt-BR" sz="2400" dirty="0" smtClean="0"/>
              <a:t>BEBEI - </a:t>
            </a:r>
            <a:r>
              <a:rPr lang="pt-BR" sz="2400" dirty="0"/>
              <a:t>ISTO É O MEU SANGUE.</a:t>
            </a:r>
          </a:p>
          <a:p>
            <a:pPr algn="just">
              <a:lnSpc>
                <a:spcPct val="110000"/>
              </a:lnSpc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98486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PORQUE DERRAMADO POR VÓS?</a:t>
            </a:r>
            <a:br>
              <a:rPr lang="pt-BR" sz="3200" b="1" dirty="0"/>
            </a:b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170863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t-BR" dirty="0" smtClean="0"/>
          </a:p>
          <a:p>
            <a:pPr algn="just">
              <a:lnSpc>
                <a:spcPct val="130000"/>
              </a:lnSpc>
            </a:pPr>
            <a:r>
              <a:rPr lang="pt-BR" dirty="0" smtClean="0"/>
              <a:t> </a:t>
            </a:r>
            <a:r>
              <a:rPr lang="pt-BR" sz="2600" dirty="0"/>
              <a:t>JESUS FEZ UMA LEITURA DA SITUAÇÃO POLITICA, VIVENDO A EXPERIÊNCIA DO CONFRONTO COM AS AUTORIDADES. AS CONSTANTES PERSEGUIÇÕES, ELE SENTIU QUE SUA CONDENAÇÃO E MORTE ERA EMINENTE.</a:t>
            </a:r>
          </a:p>
          <a:p>
            <a:pPr algn="just">
              <a:lnSpc>
                <a:spcPct val="130000"/>
              </a:lnSpc>
            </a:pPr>
            <a:r>
              <a:rPr lang="pt-BR" sz="2600" dirty="0"/>
              <a:t>NO GESTO SIMBÓLICO DE ENTREGAR O PÃO E O CALICE COM VINHO </a:t>
            </a:r>
            <a:r>
              <a:rPr lang="pt-BR" sz="2600" b="1" i="1" u="sng" dirty="0"/>
              <a:t>ANTECIPOU RITUALMENTE SUA MORTE NA CRUZ</a:t>
            </a:r>
            <a:r>
              <a:rPr lang="pt-BR" sz="2600" dirty="0"/>
              <a:t>.</a:t>
            </a:r>
          </a:p>
          <a:p>
            <a:pPr algn="just">
              <a:lnSpc>
                <a:spcPct val="130000"/>
              </a:lnSpc>
            </a:pPr>
            <a:r>
              <a:rPr lang="pt-BR" sz="2600" dirty="0"/>
              <a:t>CONSEQUÊNCIAS DE SUA MORTE: CORPO DOADO,SANGUE DERRAMADO,SELA A NOVA ALIANÇA, SUA MORTE BENEFICIARÁ A TODA HUMANIDADE, VENCE A MORTE.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23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10512"/>
            <a:ext cx="7772400" cy="1360240"/>
          </a:xfrm>
        </p:spPr>
        <p:txBody>
          <a:bodyPr>
            <a:normAutofit/>
          </a:bodyPr>
          <a:lstStyle/>
          <a:p>
            <a:pPr algn="l"/>
            <a:r>
              <a:rPr lang="pt-BR" sz="3200" b="1" dirty="0" smtClean="0"/>
              <a:t>O QUE JESUS NOS MANDOU FAZER E POR QUÊ?</a:t>
            </a:r>
            <a:endParaRPr lang="pt-BR" sz="3200" b="1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76270" y="2015946"/>
            <a:ext cx="8809685" cy="3988106"/>
          </a:xfrm>
        </p:spPr>
        <p:txBody>
          <a:bodyPr>
            <a:normAutofit/>
          </a:bodyPr>
          <a:lstStyle/>
          <a:p>
            <a:r>
              <a:rPr lang="pt-BR" dirty="0" smtClean="0"/>
              <a:t>FAÇAM ISTO EM MEMÓRIA DE MIM...</a:t>
            </a:r>
          </a:p>
          <a:p>
            <a:pPr marL="457200" indent="-457200">
              <a:buAutoNum type="alphaUcParenR"/>
            </a:pPr>
            <a:r>
              <a:rPr lang="pt-BR" dirty="0" smtClean="0"/>
              <a:t>REUNIR A COMUNIDADE,OUVIR E INTERPRETAR A PALAVRA E DIRIGIR SUPLICAS PARA QUE VENHA O REINO ANUNCIADO.</a:t>
            </a:r>
          </a:p>
          <a:p>
            <a:pPr marL="457200" indent="-457200">
              <a:buAutoNum type="alphaUcParenR"/>
            </a:pPr>
            <a:r>
              <a:rPr lang="pt-BR" dirty="0" smtClean="0"/>
              <a:t>REUNIDOS AO REDOR DA MESA TRAZER O PÃO E O VINHO, SIMBOLIZANDO TODA NOSSA VIDA.</a:t>
            </a:r>
          </a:p>
          <a:p>
            <a:r>
              <a:rPr lang="pt-BR" dirty="0" smtClean="0"/>
              <a:t>C) PROCLAMAR A BÊNÇÃO DA MESA, A ORAÇÃO EUCARISTICA ;</a:t>
            </a:r>
          </a:p>
          <a:p>
            <a:r>
              <a:rPr lang="pt-BR" dirty="0" smtClean="0"/>
              <a:t>D) PARTIR O PÃO AOS PARTICIPANTES,E,</a:t>
            </a:r>
          </a:p>
          <a:p>
            <a:r>
              <a:rPr lang="pt-BR" dirty="0" smtClean="0"/>
              <a:t>E) VOLTAR AO MUNDO COMO TESTEMUNHA DO RESSUSCITADO.   </a:t>
            </a:r>
            <a:r>
              <a:rPr lang="pt-BR" dirty="0" err="1" smtClean="0"/>
              <a:t>Lc</a:t>
            </a:r>
            <a:r>
              <a:rPr lang="pt-BR" dirty="0" smtClean="0"/>
              <a:t> 24,13-35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055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157993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CONSEQUÊNCIAS DA AÇÃO EUCARISTICA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9152" y="2260766"/>
            <a:ext cx="8762626" cy="4235986"/>
          </a:xfrm>
        </p:spPr>
        <p:txBody>
          <a:bodyPr>
            <a:normAutofit/>
          </a:bodyPr>
          <a:lstStyle/>
          <a:p>
            <a:pPr marL="228600" indent="-2286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200" dirty="0"/>
              <a:t>O ATO DE COMER O PÃO E BEBER O VINHO, </a:t>
            </a:r>
            <a:r>
              <a:rPr lang="pt-BR" sz="2200" b="1" u="sng" dirty="0"/>
              <a:t>IMPLICA NUM COMPROMETIMENTO COM DEUS E COM OS IRMÃOS. VIVER O MISTÉRIO PASCAL.</a:t>
            </a:r>
          </a:p>
          <a:p>
            <a:pPr marL="228600" indent="-2286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200" b="1" u="sng" dirty="0"/>
              <a:t>VIVER OS PRINCÍPIOS DA SOLIDARIEDADE, DA PARTILHA,SOCIEDADE SEM GUERRAS, FOME,DISCRIMINACÕES.</a:t>
            </a:r>
          </a:p>
          <a:p>
            <a:pPr algn="just"/>
            <a:endParaRPr lang="pt-BR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8540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338667" y="365126"/>
            <a:ext cx="8681156" cy="1325563"/>
          </a:xfrm>
        </p:spPr>
        <p:txBody>
          <a:bodyPr>
            <a:normAutofit/>
          </a:bodyPr>
          <a:lstStyle/>
          <a:p>
            <a:r>
              <a:rPr lang="pt-BR" sz="3200" b="1" dirty="0"/>
              <a:t>MISTÉRIO DE NOSSA </a:t>
            </a:r>
            <a:r>
              <a:rPr lang="pt-BR" sz="3200" b="1" dirty="0" smtClean="0"/>
              <a:t>FÉ = MISTÉRIO </a:t>
            </a:r>
            <a:r>
              <a:rPr lang="pt-BR" sz="3200" b="1" dirty="0"/>
              <a:t>PASCAL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9645" y="1720839"/>
            <a:ext cx="8760178" cy="4830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sz="2200" dirty="0"/>
              <a:t>COR 11,26..</a:t>
            </a:r>
          </a:p>
          <a:p>
            <a:pPr marL="228600" indent="-228600" algn="just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sz="2200" dirty="0"/>
              <a:t>PROCLAMAMOS  VOSSA RESSURREIÇÃO É COMO UM GRITO DE VITÓRIA E ESPERANÇA. A MORTE FOI VENCIDA PELA VIDA</a:t>
            </a:r>
          </a:p>
          <a:p>
            <a:pPr marL="228600" indent="-228600" algn="just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sz="2200" dirty="0"/>
              <a:t>ANUNCIAMOS A VOSSA MORTE. NÃO PODEMOS DISSOCIAR O SENHOR RESSUSCITADO DO SERVO SOFREDOR.</a:t>
            </a:r>
          </a:p>
          <a:p>
            <a:pPr marL="228600" indent="-228600" algn="just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sz="2200" dirty="0"/>
              <a:t>VINDE, SENHOR JESUS: O COMBATE NÃO TERMINOU. O REINO AINDA NÃO É PLENO.</a:t>
            </a:r>
          </a:p>
          <a:p>
            <a:pPr marL="228600" indent="-228600" algn="just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sz="2200" dirty="0"/>
              <a:t>MISTÉRIO DE NOSSA FÉ: É O MISTÉRIO PASCAL ACONTECENDO AGORA NO NOSSO MEIO.</a:t>
            </a:r>
          </a:p>
          <a:p>
            <a:pPr marL="228600" indent="-228600" algn="just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sz="2200" dirty="0"/>
              <a:t>MISSA DOMINICAL – PASCOA SEMANAL, O DOMINGO DIA POR EXCELENCIA DA CELEBRACAO EUCARISTICA</a:t>
            </a:r>
          </a:p>
        </p:txBody>
      </p:sp>
    </p:spTree>
    <p:extLst>
      <p:ext uri="{BB962C8B-B14F-4D97-AF65-F5344CB8AC3E}">
        <p14:creationId xmlns:p14="http://schemas.microsoft.com/office/powerpoint/2010/main" val="349304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AÇÃO </a:t>
            </a:r>
            <a:r>
              <a:rPr lang="pt-BR" sz="3200" b="1" dirty="0"/>
              <a:t>DE GRAÇAS AO PAI</a:t>
            </a:r>
            <a:br>
              <a:rPr lang="pt-BR" sz="3200" b="1" dirty="0"/>
            </a:b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178" y="1836914"/>
            <a:ext cx="8794044" cy="4351338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pt-BR" sz="2200" dirty="0"/>
              <a:t>EUCARISTICA </a:t>
            </a:r>
            <a:r>
              <a:rPr lang="pt-BR" sz="2200" b="1" i="1" u="sng" dirty="0"/>
              <a:t>QUER DIZER AÇÃO DE GRAÇAS</a:t>
            </a:r>
          </a:p>
          <a:p>
            <a:pPr algn="just">
              <a:lnSpc>
                <a:spcPct val="110000"/>
              </a:lnSpc>
            </a:pPr>
            <a:r>
              <a:rPr lang="pt-BR" sz="2200" dirty="0"/>
              <a:t>NO TODO E NÃO APENAS DEPOIS DA COMUNHÃO.</a:t>
            </a:r>
          </a:p>
          <a:p>
            <a:pPr algn="just">
              <a:lnSpc>
                <a:spcPct val="110000"/>
              </a:lnSpc>
            </a:pPr>
            <a:r>
              <a:rPr lang="pt-BR" sz="2200" dirty="0"/>
              <a:t>AÇAO DE GRAÇAS PERMEIA TODA A CELEBRAÇÃO: JESUS TOMOU O PÃO, DEU GRAÇAS, PARTIU E DEU A SEUS DISCIPULOS. E CONCLUI COM A GRANDE ELEVAÇÃO DO PÃO E DO VINHO.</a:t>
            </a:r>
          </a:p>
          <a:p>
            <a:pPr algn="just">
              <a:lnSpc>
                <a:spcPct val="110000"/>
              </a:lnSpc>
            </a:pPr>
            <a:r>
              <a:rPr lang="pt-BR" sz="2200" dirty="0"/>
              <a:t>CONF.TRADIÇÃO ANTIGA DOS SP(JUSTINO/IRINEU):</a:t>
            </a:r>
          </a:p>
          <a:p>
            <a:pPr algn="just">
              <a:lnSpc>
                <a:spcPct val="110000"/>
              </a:lnSpc>
            </a:pPr>
            <a:r>
              <a:rPr lang="pt-BR" sz="2200" dirty="0"/>
              <a:t>LER PG 38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0437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INVOCANDO O </a:t>
            </a:r>
            <a:r>
              <a:rPr lang="pt-BR" sz="3200" b="1" dirty="0" smtClean="0"/>
              <a:t>ESPÍRITO </a:t>
            </a:r>
            <a:r>
              <a:rPr lang="pt-BR" sz="3200" b="1" dirty="0"/>
              <a:t>SANTO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956" y="1825625"/>
            <a:ext cx="8165394" cy="4351338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pt-BR" sz="2200" dirty="0"/>
              <a:t>A IGREJA NÃO EXISTE SEM O ESPIRITO SANTO;</a:t>
            </a:r>
          </a:p>
          <a:p>
            <a:pPr algn="just">
              <a:lnSpc>
                <a:spcPct val="110000"/>
              </a:lnSpc>
            </a:pPr>
            <a:r>
              <a:rPr lang="pt-BR" sz="2200" dirty="0"/>
              <a:t>HÁ UMA RELAÇÃO INTRÍNSECA </a:t>
            </a:r>
            <a:r>
              <a:rPr lang="pt-BR" sz="2200" b="1" u="sng" dirty="0"/>
              <a:t>ENTRE PÃO E VINHO FEITOS CORPO DE CRISTO</a:t>
            </a:r>
            <a:r>
              <a:rPr lang="pt-BR" sz="2200" dirty="0"/>
              <a:t> E A </a:t>
            </a:r>
            <a:r>
              <a:rPr lang="pt-BR" sz="2200" b="1" u="sng" dirty="0"/>
              <a:t>COMUNIDADE CORPO DE CRISTO</a:t>
            </a:r>
            <a:r>
              <a:rPr lang="pt-BR" sz="2200" dirty="0"/>
              <a:t>. O PÃO E VINHO SÃO CONSAGRADOS </a:t>
            </a:r>
            <a:r>
              <a:rPr lang="pt-BR" sz="2200" b="1" u="sng" dirty="0"/>
              <a:t>PARA ALIMENTAR A COMUNIDADE</a:t>
            </a:r>
            <a:r>
              <a:rPr lang="pt-BR" sz="2200" dirty="0"/>
              <a:t>.</a:t>
            </a:r>
          </a:p>
          <a:p>
            <a:pPr algn="just">
              <a:lnSpc>
                <a:spcPct val="110000"/>
              </a:lnSpc>
            </a:pPr>
            <a:r>
              <a:rPr lang="pt-BR" sz="2200" dirty="0"/>
              <a:t>TODAS AS FORÇAS DA NATUREZA, SIMBOLIZADOS PELO PÃO E VINHO SÃO RENOVADOS, RECRIADO NA RESSURREIÇÃO DE JESUS PELO PODER DO E.S.</a:t>
            </a:r>
          </a:p>
          <a:p>
            <a:pPr algn="just">
              <a:lnSpc>
                <a:spcPct val="110000"/>
              </a:lnSpc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9499681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1006</Words>
  <Application>Microsoft Office PowerPoint</Application>
  <PresentationFormat>Apresentação na tela (4:3)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Tema do Office</vt:lpstr>
      <vt:lpstr>O SACRAMENTO DA EUCARISTIA RAIZ E CENTRO DA COMUNIDADE CRISTÃ</vt:lpstr>
      <vt:lpstr>Apresentação do PowerPoint</vt:lpstr>
      <vt:lpstr>O QUE JESUS FEZ NA ULTIMA CEIA</vt:lpstr>
      <vt:lpstr>PORQUE DERRAMADO POR VÓS? </vt:lpstr>
      <vt:lpstr>O QUE JESUS NOS MANDOU FAZER E POR QUÊ?</vt:lpstr>
      <vt:lpstr>CONSEQUÊNCIAS DA AÇÃO EUCARISTICA </vt:lpstr>
      <vt:lpstr>MISTÉRIO DE NOSSA FÉ = MISTÉRIO PASCAL</vt:lpstr>
      <vt:lpstr>AÇÃO DE GRAÇAS AO PAI </vt:lpstr>
      <vt:lpstr>INVOCANDO O ESPÍRITO SANTO</vt:lpstr>
      <vt:lpstr>FRAÇÃO DO PÃO E COMUNHÃO</vt:lpstr>
      <vt:lpstr>PALAVRA E EUCARISTIA FORMAM UMA UNIDADE</vt:lpstr>
      <vt:lpstr> QUEM SE CELEBRA?</vt:lpstr>
      <vt:lpstr>ALGUMAS PONTUAÇÕES DO CIC SOBRE A EUCARISTIA </vt:lpstr>
      <vt:lpstr>Apresentação do PowerPoint</vt:lpstr>
      <vt:lpstr>PROXIMA AULA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SACRAMENTO DA EUCARISTIA RAIZ E CENTRO DA COMUNIDADE CRISTÃ</dc:title>
  <dc:creator>MARIO SAVELLI MARQUIS</dc:creator>
  <cp:lastModifiedBy>MARIO SAVELLI MARQUIS</cp:lastModifiedBy>
  <cp:revision>31</cp:revision>
  <dcterms:created xsi:type="dcterms:W3CDTF">2016-03-06T02:15:45Z</dcterms:created>
  <dcterms:modified xsi:type="dcterms:W3CDTF">2016-03-10T13:07:10Z</dcterms:modified>
</cp:coreProperties>
</file>